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6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8" r:id="rId3"/>
    <p:sldId id="284" r:id="rId4"/>
    <p:sldId id="257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6" r:id="rId20"/>
    <p:sldId id="281" r:id="rId21"/>
    <p:sldId id="283" r:id="rId22"/>
    <p:sldId id="274" r:id="rId23"/>
    <p:sldId id="282" r:id="rId24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B2"/>
    <a:srgbClr val="41719C"/>
    <a:srgbClr val="203864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45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18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4" d="100"/>
          <a:sy n="104" d="100"/>
        </p:scale>
        <p:origin x="3294" y="1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259F21-D001-4BAF-9D49-EB7BB12405E8}" type="datetimeFigureOut">
              <a:rPr lang="zh-CN" altLang="en-US" smtClean="0"/>
              <a:t>2015/8/28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E3A55-48BC-4590-9ECF-3E80911748D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8828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88DD6ACD-547D-43C7-8FC6-96781EDC5DBE}" type="datetimeFigureOut">
              <a:rPr lang="zh-CN" altLang="en-US"/>
              <a:pPr>
                <a:defRPr/>
              </a:pPr>
              <a:t>2015/8/28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0F27CCE8-098A-4A1E-B855-25C986F7CAB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1301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F27CCE8-098A-4A1E-B855-25C986F7CAB3}" type="slidenum">
              <a:rPr lang="zh-CN" altLang="en-US" smtClean="0"/>
              <a:pPr>
                <a:defRPr/>
              </a:pPr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379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0720D4-1922-43F4-AEF1-0BE6A3E44FE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F66CB3-3314-4D8A-860B-66B77B68D88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28365E-40A6-40D7-955C-D8E5CB2F9AD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499050" y="6455487"/>
            <a:ext cx="8515350" cy="166850"/>
          </a:xfrm>
          <a:prstGeom prst="rect">
            <a:avLst/>
          </a:prstGeom>
          <a:solidFill>
            <a:srgbClr val="203864"/>
          </a:solidFill>
          <a:ln>
            <a:solidFill>
              <a:srgbClr val="203864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11932"/>
          </a:xfrm>
        </p:spPr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28650" y="1454400"/>
            <a:ext cx="8064000" cy="4802399"/>
          </a:xfrm>
        </p:spPr>
        <p:txBody>
          <a:bodyPr/>
          <a:lstStyle>
            <a:lvl1pPr>
              <a:lnSpc>
                <a:spcPts val="2500"/>
              </a:lnSpc>
              <a:buClr>
                <a:schemeClr val="accent5">
                  <a:lumMod val="75000"/>
                </a:schemeClr>
              </a:buClr>
              <a:buSzPct val="70000"/>
              <a:defRPr baseline="0"/>
            </a:lvl1pPr>
            <a:lvl2pPr>
              <a:buClr>
                <a:schemeClr val="accent5">
                  <a:lumMod val="75000"/>
                </a:schemeClr>
              </a:buClr>
              <a:buSzPct val="70000"/>
              <a:defRPr/>
            </a:lvl2pPr>
            <a:lvl3pPr>
              <a:buClr>
                <a:schemeClr val="accent5">
                  <a:lumMod val="75000"/>
                </a:schemeClr>
              </a:buClr>
              <a:buSzPct val="70000"/>
              <a:defRPr/>
            </a:lvl3pPr>
            <a:lvl4pPr>
              <a:buClr>
                <a:schemeClr val="accent5">
                  <a:lumMod val="75000"/>
                </a:schemeClr>
              </a:buClr>
              <a:buSzPct val="70000"/>
              <a:defRPr/>
            </a:lvl4pPr>
            <a:lvl5pPr>
              <a:buClr>
                <a:schemeClr val="accent5">
                  <a:lumMod val="75000"/>
                </a:schemeClr>
              </a:buClr>
              <a:buSzPct val="70000"/>
              <a:defRPr/>
            </a:lvl5pPr>
          </a:lstStyle>
          <a:p>
            <a:pPr lvl="0"/>
            <a:r>
              <a:rPr lang="zh-CN" altLang="en-US" dirty="0" smtClean="0"/>
              <a:t> 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Songpeng Zu</a:t>
            </a:r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Statistical Learning on Compound-Protein Interactions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512904" y="6538912"/>
            <a:ext cx="8515350" cy="166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333B2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574964"/>
          </a:xfrm>
          <a:gradFill>
            <a:gsLst>
              <a:gs pos="100000">
                <a:srgbClr val="3333B2"/>
              </a:gs>
              <a:gs pos="0">
                <a:schemeClr val="tx1"/>
              </a:gs>
            </a:gsLst>
            <a:lin ang="10800000" scaled="1"/>
          </a:gra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28650" y="1454400"/>
            <a:ext cx="8064000" cy="4802399"/>
          </a:xfrm>
        </p:spPr>
        <p:txBody>
          <a:bodyPr/>
          <a:lstStyle>
            <a:lvl1pPr>
              <a:lnSpc>
                <a:spcPts val="2500"/>
              </a:lnSpc>
              <a:buClr>
                <a:srgbClr val="3333B2"/>
              </a:buClr>
              <a:buSzPct val="70000"/>
              <a:defRPr baseline="0"/>
            </a:lvl1pPr>
            <a:lvl2pPr>
              <a:buClr>
                <a:srgbClr val="3333B2"/>
              </a:buClr>
              <a:buSzPct val="70000"/>
              <a:defRPr/>
            </a:lvl2pPr>
            <a:lvl3pPr>
              <a:buClr>
                <a:srgbClr val="3333B2"/>
              </a:buClr>
              <a:buSzPct val="70000"/>
              <a:defRPr/>
            </a:lvl3pPr>
            <a:lvl4pPr>
              <a:buClr>
                <a:srgbClr val="3333B2"/>
              </a:buClr>
              <a:buSzPct val="70000"/>
              <a:defRPr/>
            </a:lvl4pPr>
            <a:lvl5pPr>
              <a:buClr>
                <a:srgbClr val="3333B2"/>
              </a:buClr>
              <a:buSzPct val="70000"/>
              <a:defRPr/>
            </a:lvl5pPr>
          </a:lstStyle>
          <a:p>
            <a:pPr lvl="0"/>
            <a:r>
              <a:rPr lang="zh-CN" altLang="en-US" dirty="0" smtClean="0"/>
              <a:t> 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28650" y="6439774"/>
            <a:ext cx="20574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Songpeng Zu</a:t>
            </a:r>
            <a:endParaRPr lang="zh-CN" altLang="en-US" dirty="0" smtClean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028950" y="6439773"/>
            <a:ext cx="30861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Statistical Learning on Compound-Protein Interactions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457950" y="6439772"/>
            <a:ext cx="20574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16945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40A2CC-35A8-4098-9406-566F68C1157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0A34E3-8FBC-45BC-B148-6F7E9D74174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275A76-807A-4275-8546-BDE9F43591A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99050" y="6455487"/>
            <a:ext cx="8515350" cy="16685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TCMMapping &amp; Quantitative Model on CPIs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89A3FC5-E140-4927-8C63-3DDF5E89FA9E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499050" y="6455487"/>
            <a:ext cx="8515350" cy="16685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TCMMapping &amp; Quantitative Model on CPIs</a:t>
            </a:r>
            <a:endParaRPr lang="zh-CN" altLang="en-US" dirty="0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89A3FC5-E140-4927-8C63-3DDF5E89FA9E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DAE064-ABBE-4801-8465-F4EE5A81F1B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标题占位符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78867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0" y="1408024"/>
            <a:ext cx="8424000" cy="4834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636A3DD-18C9-47FF-B97C-D83E934F991A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5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</p:sldLayoutIdLst>
  <p:timing>
    <p:tnLst>
      <p:par>
        <p:cTn id="1" dur="indefinite" restart="never" nodeType="tmRoot"/>
      </p:par>
    </p:tnLst>
  </p:timing>
  <p:hf hdr="0"/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Clr>
          <a:srgbClr val="002060"/>
        </a:buClr>
        <a:buFont typeface="Times New Roman" panose="02020603050405020304" pitchFamily="18" charset="0"/>
        <a:buChar char="►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标题 1"/>
          <p:cNvSpPr>
            <a:spLocks noGrp="1"/>
          </p:cNvSpPr>
          <p:nvPr>
            <p:ph type="ctrTitle"/>
          </p:nvPr>
        </p:nvSpPr>
        <p:spPr>
          <a:xfrm>
            <a:off x="435769" y="1794163"/>
            <a:ext cx="8272462" cy="1144299"/>
          </a:xfrm>
          <a:solidFill>
            <a:srgbClr val="3333B2"/>
          </a:solidFill>
        </p:spPr>
        <p:txBody>
          <a:bodyPr/>
          <a:lstStyle/>
          <a:p>
            <a:r>
              <a:rPr lang="en-US" altLang="zh-CN" dirty="0" smtClean="0"/>
              <a:t>   </a:t>
            </a:r>
            <a:r>
              <a:rPr lang="en-US" altLang="zh-CN" sz="3200" dirty="0" smtClean="0">
                <a:solidFill>
                  <a:schemeClr val="bg1"/>
                </a:solidFill>
              </a:rPr>
              <a:t>Predicting Compound-Protein Interactions    From </a:t>
            </a:r>
            <a:r>
              <a:rPr lang="en-US" altLang="zh-CN" sz="3200" dirty="0" smtClean="0">
                <a:solidFill>
                  <a:schemeClr val="bg1"/>
                </a:solidFill>
              </a:rPr>
              <a:t>Statistical </a:t>
            </a:r>
            <a:r>
              <a:rPr lang="en-US" altLang="zh-CN" sz="3200" dirty="0" smtClean="0">
                <a:solidFill>
                  <a:schemeClr val="bg1"/>
                </a:solidFill>
              </a:rPr>
              <a:t>Learning Perspective</a:t>
            </a:r>
            <a:endParaRPr lang="zh-CN" alt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4338" name="副标题 2"/>
          <p:cNvSpPr>
            <a:spLocks noGrp="1"/>
          </p:cNvSpPr>
          <p:nvPr>
            <p:ph type="subTitle" idx="1"/>
          </p:nvPr>
        </p:nvSpPr>
        <p:spPr bwMode="auto"/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PhD Candidate: </a:t>
            </a:r>
            <a:r>
              <a:rPr lang="en-US" altLang="zh-CN" b="1" dirty="0" smtClean="0"/>
              <a:t>Songpeng Zu</a:t>
            </a:r>
          </a:p>
          <a:p>
            <a:r>
              <a:rPr lang="en-US" altLang="zh-CN" dirty="0" smtClean="0"/>
              <a:t>Advisor: </a:t>
            </a:r>
            <a:r>
              <a:rPr lang="en-US" altLang="zh-CN" b="1" dirty="0" smtClean="0"/>
              <a:t>Prof. Shao Li</a:t>
            </a:r>
          </a:p>
          <a:p>
            <a:r>
              <a:rPr lang="en-US" altLang="zh-CN" dirty="0" smtClean="0"/>
              <a:t>2015-09-01</a:t>
            </a:r>
            <a:endParaRPr lang="zh-C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Quantitative prediction </a:t>
            </a:r>
            <a:r>
              <a:rPr lang="en-US" altLang="zh-CN" dirty="0" smtClean="0"/>
              <a:t>multi-task </a:t>
            </a:r>
            <a:r>
              <a:rPr lang="en-US" altLang="zh-CN" dirty="0"/>
              <a:t>learning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581900"/>
            <a:ext cx="8064500" cy="4546687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10</a:t>
            </a:fld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100800" y="3415145"/>
            <a:ext cx="8828455" cy="2722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5124996" y="981181"/>
            <a:ext cx="3726873" cy="22929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Quantitative prediction </a:t>
            </a:r>
            <a:r>
              <a:rPr lang="en-US" altLang="zh-CN" dirty="0" smtClean="0"/>
              <a:t>multi-task </a:t>
            </a:r>
            <a:r>
              <a:rPr lang="en-US" altLang="zh-CN" dirty="0"/>
              <a:t>learning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581900"/>
            <a:ext cx="8064500" cy="4546687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11</a:t>
            </a:fld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100800" y="3415145"/>
            <a:ext cx="8828455" cy="2722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181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Quantitative prediction </a:t>
            </a:r>
            <a:r>
              <a:rPr lang="en-US" altLang="zh-CN" dirty="0" smtClean="0"/>
              <a:t>multi-task </a:t>
            </a:r>
            <a:r>
              <a:rPr lang="en-US" altLang="zh-CN" dirty="0"/>
              <a:t>learning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581900"/>
            <a:ext cx="8064500" cy="4546687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12</a:t>
            </a:fld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2410691" y="3415145"/>
            <a:ext cx="6518564" cy="2722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17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Quantitative prediction </a:t>
            </a:r>
            <a:r>
              <a:rPr lang="en-US" altLang="zh-CN" dirty="0" smtClean="0"/>
              <a:t>multi-task </a:t>
            </a:r>
            <a:r>
              <a:rPr lang="en-US" altLang="zh-CN" dirty="0"/>
              <a:t>learning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581900"/>
            <a:ext cx="8064500" cy="4546687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446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Quantitative prediction multi-task learning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Structure Learning 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14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27" y="1912448"/>
            <a:ext cx="8291945" cy="334958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230159" y="5979800"/>
            <a:ext cx="36279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Xin Ma, Luo Xiao, and Wing Hung Wong. PNAS, 2014</a:t>
            </a:r>
            <a:endParaRPr lang="zh-CN" alt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0835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 partition based prediction on </a:t>
            </a:r>
            <a:r>
              <a:rPr lang="en-US" altLang="zh-CN" dirty="0" smtClean="0"/>
              <a:t>CPIs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40376"/>
            <a:ext cx="8064500" cy="4429736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15</a:t>
            </a:fld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493818" y="3410238"/>
            <a:ext cx="6518564" cy="27224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256130" y="1167812"/>
            <a:ext cx="3553691" cy="2301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96141" y="3834246"/>
            <a:ext cx="5818909" cy="2410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937905" y="3469687"/>
            <a:ext cx="5818909" cy="2410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6905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 partition based prediction on </a:t>
            </a:r>
            <a:r>
              <a:rPr lang="en-US" altLang="zh-CN" dirty="0" smtClean="0"/>
              <a:t>CPIs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40376"/>
            <a:ext cx="8064500" cy="4429736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16</a:t>
            </a:fld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884083" y="1167812"/>
            <a:ext cx="4003314" cy="4741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103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 partition based prediction on </a:t>
            </a:r>
            <a:r>
              <a:rPr lang="en-US" altLang="zh-CN" dirty="0" smtClean="0"/>
              <a:t>CPIs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40376"/>
            <a:ext cx="8064500" cy="4429736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17</a:t>
            </a:fld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5313217" y="3664526"/>
            <a:ext cx="3574179" cy="22444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569822" y="3538388"/>
            <a:ext cx="1606834" cy="5195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62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 partition based prediction on </a:t>
            </a:r>
            <a:r>
              <a:rPr lang="en-US" altLang="zh-CN" dirty="0" smtClean="0"/>
              <a:t>CPIs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640376"/>
            <a:ext cx="8064500" cy="4429736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988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Application:</a:t>
            </a:r>
            <a:r>
              <a:rPr lang="en-US" altLang="zh-CN" dirty="0"/>
              <a:t> Predicting </a:t>
            </a:r>
            <a:r>
              <a:rPr lang="en-US" altLang="zh-CN" dirty="0" smtClean="0"/>
              <a:t>RIP3 inhibitors.</a:t>
            </a:r>
            <a:endParaRPr lang="zh-CN" altLang="en-US" dirty="0"/>
          </a:p>
        </p:txBody>
      </p:sp>
      <p:sp>
        <p:nvSpPr>
          <p:cNvPr id="9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Essential </a:t>
            </a:r>
            <a:r>
              <a:rPr lang="en-US" altLang="zh-CN" dirty="0" smtClean="0"/>
              <a:t>for </a:t>
            </a:r>
            <a:r>
              <a:rPr lang="en-US" altLang="zh-CN" dirty="0" smtClean="0">
                <a:solidFill>
                  <a:srgbClr val="FF0000"/>
                </a:solidFill>
              </a:rPr>
              <a:t>necroptosis</a:t>
            </a:r>
            <a:r>
              <a:rPr lang="en-US" altLang="zh-CN" dirty="0" smtClean="0"/>
              <a:t>, </a:t>
            </a:r>
            <a:r>
              <a:rPr lang="en-US" altLang="zh-CN" dirty="0"/>
              <a:t>a programmed cell death process in response to </a:t>
            </a:r>
            <a:r>
              <a:rPr lang="en-US" altLang="zh-CN" dirty="0" smtClean="0"/>
              <a:t>death-inducing </a:t>
            </a:r>
            <a:r>
              <a:rPr lang="en-US" altLang="zh-CN" dirty="0"/>
              <a:t>TNF-alpha family </a:t>
            </a:r>
            <a:r>
              <a:rPr lang="en-US" altLang="zh-CN" dirty="0" smtClean="0"/>
              <a:t>members. 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Few compounds against it. 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19</a:t>
            </a:fld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136" y="2351985"/>
            <a:ext cx="2223125" cy="300397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215612" y="5988384"/>
            <a:ext cx="900025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>
                <a:solidFill>
                  <a:srgbClr val="000000"/>
                </a:solidFill>
                <a:latin typeface="+mj-lt"/>
              </a:rPr>
              <a:t>Zhuang, D.W., </a:t>
            </a:r>
            <a:r>
              <a:rPr lang="en-US" altLang="zh-CN" sz="1000" dirty="0">
                <a:solidFill>
                  <a:srgbClr val="000000"/>
                </a:solidFill>
                <a:latin typeface="+mj-lt"/>
              </a:rPr>
              <a:t>et al., RIP3, an Energy Metabolism </a:t>
            </a:r>
            <a:r>
              <a:rPr lang="en-US" altLang="zh-CN" sz="1000" dirty="0" smtClean="0">
                <a:solidFill>
                  <a:srgbClr val="000000"/>
                </a:solidFill>
                <a:latin typeface="+mj-lt"/>
              </a:rPr>
              <a:t>Regulator That </a:t>
            </a:r>
            <a:r>
              <a:rPr lang="en-US" altLang="zh-CN" sz="1000" dirty="0">
                <a:solidFill>
                  <a:srgbClr val="000000"/>
                </a:solidFill>
                <a:latin typeface="+mj-lt"/>
              </a:rPr>
              <a:t>Switches TNF-Induced </a:t>
            </a:r>
            <a:r>
              <a:rPr lang="en-US" altLang="zh-CN" sz="1000" dirty="0" smtClean="0">
                <a:solidFill>
                  <a:srgbClr val="000000"/>
                </a:solidFill>
                <a:latin typeface="+mj-lt"/>
              </a:rPr>
              <a:t>Cell Death </a:t>
            </a:r>
            <a:r>
              <a:rPr lang="en-US" altLang="zh-CN" sz="1000" dirty="0">
                <a:solidFill>
                  <a:srgbClr val="000000"/>
                </a:solidFill>
                <a:latin typeface="+mj-lt"/>
              </a:rPr>
              <a:t>from Apoptosis to Necrosis. </a:t>
            </a:r>
            <a:r>
              <a:rPr lang="en-US" altLang="zh-CN" sz="1000" dirty="0">
                <a:solidFill>
                  <a:srgbClr val="000000"/>
                </a:solidFill>
                <a:latin typeface="+mj-lt"/>
              </a:rPr>
              <a:t> </a:t>
            </a:r>
            <a:r>
              <a:rPr lang="en-US" altLang="zh-CN" sz="1000" b="1" dirty="0" smtClean="0">
                <a:solidFill>
                  <a:srgbClr val="000000"/>
                </a:solidFill>
                <a:latin typeface="+mj-lt"/>
              </a:rPr>
              <a:t>Science</a:t>
            </a:r>
            <a:r>
              <a:rPr lang="en-US" altLang="zh-CN" sz="1000" b="1" dirty="0" smtClean="0">
                <a:solidFill>
                  <a:srgbClr val="000000"/>
                </a:solidFill>
                <a:latin typeface="+mj-lt"/>
              </a:rPr>
              <a:t>, </a:t>
            </a:r>
            <a:r>
              <a:rPr lang="en-US" altLang="zh-CN" sz="1000" b="1" dirty="0">
                <a:solidFill>
                  <a:srgbClr val="000000"/>
                </a:solidFill>
                <a:latin typeface="+mj-lt"/>
              </a:rPr>
              <a:t>2009</a:t>
            </a:r>
            <a:r>
              <a:rPr lang="en-US" altLang="zh-CN" sz="1000" dirty="0">
                <a:solidFill>
                  <a:srgbClr val="000000"/>
                </a:solidFill>
                <a:latin typeface="+mj-lt"/>
              </a:rPr>
              <a:t>. </a:t>
            </a:r>
            <a:r>
              <a:rPr lang="en-US" altLang="zh-CN" sz="1000" dirty="0" smtClean="0">
                <a:solidFill>
                  <a:srgbClr val="000000"/>
                </a:solidFill>
                <a:latin typeface="+mj-lt"/>
              </a:rPr>
              <a:t>10(1126): </a:t>
            </a:r>
            <a:r>
              <a:rPr lang="en-US" altLang="zh-CN" sz="1000" dirty="0">
                <a:solidFill>
                  <a:srgbClr val="000000"/>
                </a:solidFill>
                <a:latin typeface="+mj-lt"/>
              </a:rPr>
              <a:t>p. </a:t>
            </a:r>
            <a:r>
              <a:rPr lang="en-US" altLang="zh-CN" sz="1000" dirty="0" smtClean="0">
                <a:solidFill>
                  <a:srgbClr val="000000"/>
                </a:solidFill>
                <a:latin typeface="+mj-lt"/>
              </a:rPr>
              <a:t>325-332.</a:t>
            </a:r>
            <a:endParaRPr lang="zh-CN" altLang="en-US" sz="1000" dirty="0">
              <a:latin typeface="+mj-lt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tretch>
            <a:fillRect/>
          </a:stretch>
        </p:blipFill>
        <p:spPr>
          <a:xfrm>
            <a:off x="7486650" y="3060186"/>
            <a:ext cx="1578368" cy="1139889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3750424" y="2517650"/>
            <a:ext cx="3575167" cy="3021447"/>
            <a:chOff x="713265" y="2419992"/>
            <a:chExt cx="3575167" cy="302144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 rotWithShape="1">
            <a:blip r:embed="rId4"/>
            <a:srcRect l="-969" t="188" r="969" b="50630"/>
            <a:stretch/>
          </p:blipFill>
          <p:spPr>
            <a:xfrm>
              <a:off x="713265" y="2810348"/>
              <a:ext cx="3575167" cy="2631091"/>
            </a:xfrm>
            <a:prstGeom prst="rect">
              <a:avLst/>
            </a:prstGeom>
          </p:spPr>
        </p:pic>
        <p:sp>
          <p:nvSpPr>
            <p:cNvPr id="28" name="文本框 27"/>
            <p:cNvSpPr txBox="1"/>
            <p:nvPr/>
          </p:nvSpPr>
          <p:spPr>
            <a:xfrm>
              <a:off x="1970050" y="2419992"/>
              <a:ext cx="11881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 smtClean="0">
                  <a:latin typeface="+mj-lt"/>
                </a:rPr>
                <a:t>Dabrafenib</a:t>
              </a:r>
              <a:endParaRPr lang="zh-CN" altLang="en-US" sz="1600" b="1" dirty="0">
                <a:latin typeface="+mj-lt"/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215612" y="6144953"/>
            <a:ext cx="946455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600"/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Li J-X., </a:t>
            </a:r>
            <a:r>
              <a:rPr lang="en-US" altLang="zh-CN" sz="1000" dirty="0">
                <a:solidFill>
                  <a:srgbClr val="000000"/>
                </a:solidFill>
                <a:latin typeface="Times New Roman" panose="02020603050405020304" pitchFamily="18" charset="0"/>
              </a:rPr>
              <a:t>et al., </a:t>
            </a:r>
            <a:r>
              <a:rPr lang="en-US" altLang="zh-CN" sz="1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B-Raf V600E inhibitor dabrafenib selectively </a:t>
            </a:r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inhibits RIP3 </a:t>
            </a:r>
            <a:r>
              <a:rPr lang="en-US" altLang="zh-CN" sz="1000" dirty="0">
                <a:solidFill>
                  <a:srgbClr val="000000"/>
                </a:solidFill>
                <a:latin typeface="Times New Roman" panose="02020603050405020304" pitchFamily="18" charset="0"/>
              </a:rPr>
              <a:t>and alleviates acetaminophen-induced liver injury</a:t>
            </a:r>
            <a:r>
              <a:rPr lang="en-US" altLang="zh-CN" sz="1000" b="1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.  </a:t>
            </a:r>
            <a:r>
              <a:rPr lang="en-US" altLang="zh-CN" sz="1000" b="1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Cell </a:t>
            </a:r>
            <a:r>
              <a:rPr lang="en-US" altLang="zh-CN" sz="10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Death and Disease (2014) </a:t>
            </a:r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5</a:t>
            </a:r>
            <a:r>
              <a:rPr lang="en-US" altLang="zh-CN" sz="1000" dirty="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e1278</a:t>
            </a:r>
            <a:endParaRPr lang="zh-CN" altLang="en-US" sz="10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28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Introduction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2</a:t>
            </a:fld>
            <a:endParaRPr lang="zh-CN" altLang="en-US" dirty="0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72" y="1499373"/>
            <a:ext cx="8853055" cy="440765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911117" y="6110129"/>
            <a:ext cx="811911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Salentin, </a:t>
            </a:r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S., </a:t>
            </a:r>
            <a:r>
              <a:rPr lang="en-US" altLang="zh-CN" sz="1000" dirty="0">
                <a:solidFill>
                  <a:srgbClr val="000000"/>
                </a:solidFill>
                <a:latin typeface="Times New Roman" panose="02020603050405020304" pitchFamily="18" charset="0"/>
              </a:rPr>
              <a:t>et al., </a:t>
            </a:r>
            <a:r>
              <a:rPr lang="en-US" altLang="zh-CN" sz="1000" dirty="0">
                <a:solidFill>
                  <a:srgbClr val="000000"/>
                </a:solidFill>
                <a:latin typeface="Times New Roman" panose="02020603050405020304" pitchFamily="18" charset="0"/>
              </a:rPr>
              <a:t>PLIP: fully automated protein–ligand interaction </a:t>
            </a:r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profiler. </a:t>
            </a:r>
            <a:r>
              <a:rPr lang="en-US" altLang="zh-CN" sz="1000" b="1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Nucleic </a:t>
            </a:r>
            <a:r>
              <a:rPr lang="en-US" altLang="zh-CN" sz="10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Acids Res. 2015 </a:t>
            </a:r>
            <a:r>
              <a:rPr lang="en-US" altLang="zh-CN" sz="1000" dirty="0">
                <a:solidFill>
                  <a:srgbClr val="000000"/>
                </a:solidFill>
                <a:latin typeface="Times New Roman" panose="02020603050405020304" pitchFamily="18" charset="0"/>
              </a:rPr>
              <a:t>43: W443-W447.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317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Our Computational Procedure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 smtClean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20</a:t>
            </a:fld>
            <a:endParaRPr lang="zh-CN" altLang="en-US" dirty="0"/>
          </a:p>
        </p:txBody>
      </p:sp>
      <p:grpSp>
        <p:nvGrpSpPr>
          <p:cNvPr id="137" name="组合 136"/>
          <p:cNvGrpSpPr/>
          <p:nvPr/>
        </p:nvGrpSpPr>
        <p:grpSpPr>
          <a:xfrm>
            <a:off x="628650" y="865783"/>
            <a:ext cx="8674678" cy="5331113"/>
            <a:chOff x="469322" y="810406"/>
            <a:chExt cx="8674678" cy="5331113"/>
          </a:xfrm>
        </p:grpSpPr>
        <p:sp>
          <p:nvSpPr>
            <p:cNvPr id="134" name="文本框 133"/>
            <p:cNvSpPr txBox="1"/>
            <p:nvPr/>
          </p:nvSpPr>
          <p:spPr>
            <a:xfrm>
              <a:off x="6115050" y="3840967"/>
              <a:ext cx="302895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US" altLang="zh-CN" sz="1200" dirty="0" smtClean="0">
                  <a:latin typeface="+mj-lt"/>
                </a:rPr>
                <a:t>Sequence alignment and homology modeling</a:t>
              </a:r>
            </a:p>
            <a:p>
              <a:pPr marL="342900" indent="-342900">
                <a:buAutoNum type="arabicPeriod"/>
              </a:pPr>
              <a:r>
                <a:rPr lang="en-US" altLang="zh-CN" sz="1200" dirty="0" smtClean="0">
                  <a:latin typeface="+mj-lt"/>
                </a:rPr>
                <a:t>Compounds’ 3D construction</a:t>
              </a:r>
            </a:p>
            <a:p>
              <a:pPr marL="342900" indent="-342900">
                <a:buAutoNum type="arabicPeriod"/>
              </a:pPr>
              <a:r>
                <a:rPr lang="en-US" altLang="zh-CN" sz="1200" dirty="0" smtClean="0">
                  <a:latin typeface="+mj-lt"/>
                </a:rPr>
                <a:t>Binding Pocket Selection</a:t>
              </a:r>
            </a:p>
            <a:p>
              <a:pPr marL="342900" indent="-342900">
                <a:buAutoNum type="arabicPeriod"/>
              </a:pPr>
              <a:r>
                <a:rPr lang="en-US" altLang="zh-CN" sz="1200" dirty="0" smtClean="0">
                  <a:latin typeface="+mj-lt"/>
                </a:rPr>
                <a:t>Docking</a:t>
              </a:r>
            </a:p>
            <a:p>
              <a:pPr marL="342900" indent="-342900">
                <a:buAutoNum type="arabicPeriod"/>
              </a:pPr>
              <a:r>
                <a:rPr lang="en-US" altLang="zh-CN" sz="1200" dirty="0" smtClean="0">
                  <a:latin typeface="+mj-lt"/>
                </a:rPr>
                <a:t>Result Checking </a:t>
              </a:r>
            </a:p>
            <a:p>
              <a:pPr lvl="1"/>
              <a:r>
                <a:rPr lang="en-US" altLang="zh-CN" sz="1200" dirty="0">
                  <a:latin typeface="+mj-lt"/>
                </a:rPr>
                <a:t>-</a:t>
              </a:r>
              <a:r>
                <a:rPr lang="en-US" altLang="zh-CN" sz="1200" dirty="0" smtClean="0">
                  <a:latin typeface="+mj-lt"/>
                </a:rPr>
                <a:t> Binding energy</a:t>
              </a:r>
            </a:p>
            <a:p>
              <a:pPr lvl="1"/>
              <a:r>
                <a:rPr lang="en-US" altLang="zh-CN" sz="1200" dirty="0">
                  <a:latin typeface="+mj-lt"/>
                </a:rPr>
                <a:t>-</a:t>
              </a:r>
              <a:r>
                <a:rPr lang="en-US" altLang="zh-CN" sz="1200" dirty="0" smtClean="0">
                  <a:latin typeface="+mj-lt"/>
                </a:rPr>
                <a:t> Binding mode</a:t>
              </a:r>
            </a:p>
          </p:txBody>
        </p:sp>
        <p:grpSp>
          <p:nvGrpSpPr>
            <p:cNvPr id="132" name="组合 131"/>
            <p:cNvGrpSpPr/>
            <p:nvPr/>
          </p:nvGrpSpPr>
          <p:grpSpPr>
            <a:xfrm>
              <a:off x="469322" y="810406"/>
              <a:ext cx="7923601" cy="5331113"/>
              <a:chOff x="690994" y="810406"/>
              <a:chExt cx="7923601" cy="5331113"/>
            </a:xfrm>
          </p:grpSpPr>
          <p:grpSp>
            <p:nvGrpSpPr>
              <p:cNvPr id="131" name="组合 130"/>
              <p:cNvGrpSpPr/>
              <p:nvPr/>
            </p:nvGrpSpPr>
            <p:grpSpPr>
              <a:xfrm>
                <a:off x="690994" y="810406"/>
                <a:ext cx="5712739" cy="5331113"/>
                <a:chOff x="690994" y="810406"/>
                <a:chExt cx="5712739" cy="5331113"/>
              </a:xfrm>
            </p:grpSpPr>
            <p:grpSp>
              <p:nvGrpSpPr>
                <p:cNvPr id="129" name="组合 128"/>
                <p:cNvGrpSpPr/>
                <p:nvPr/>
              </p:nvGrpSpPr>
              <p:grpSpPr>
                <a:xfrm>
                  <a:off x="690994" y="1484185"/>
                  <a:ext cx="5712739" cy="3461754"/>
                  <a:chOff x="690994" y="1484185"/>
                  <a:chExt cx="5712739" cy="3461754"/>
                </a:xfrm>
              </p:grpSpPr>
              <p:sp>
                <p:nvSpPr>
                  <p:cNvPr id="124" name="文本框 123"/>
                  <p:cNvSpPr txBox="1"/>
                  <p:nvPr/>
                </p:nvSpPr>
                <p:spPr>
                  <a:xfrm>
                    <a:off x="690994" y="1484185"/>
                    <a:ext cx="1988128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altLang="zh-CN" sz="1200" dirty="0" smtClean="0">
                        <a:latin typeface="+mj-lt"/>
                      </a:rPr>
                      <a:t>HerbBioMap: </a:t>
                    </a:r>
                    <a:r>
                      <a:rPr lang="en-US" altLang="zh-CN" sz="1200" dirty="0" smtClean="0">
                        <a:solidFill>
                          <a:srgbClr val="00B050"/>
                        </a:solidFill>
                        <a:latin typeface="+mj-lt"/>
                      </a:rPr>
                      <a:t>4000</a:t>
                    </a:r>
                  </a:p>
                  <a:p>
                    <a:r>
                      <a:rPr lang="en-US" altLang="zh-CN" sz="1200" dirty="0" smtClean="0">
                        <a:latin typeface="+mj-lt"/>
                      </a:rPr>
                      <a:t>DrugBank: </a:t>
                    </a:r>
                    <a:r>
                      <a:rPr lang="en-US" altLang="zh-CN" sz="1200" dirty="0" smtClean="0">
                        <a:solidFill>
                          <a:srgbClr val="00B050"/>
                        </a:solidFill>
                        <a:latin typeface="+mj-lt"/>
                      </a:rPr>
                      <a:t>6800</a:t>
                    </a:r>
                  </a:p>
                  <a:p>
                    <a:r>
                      <a:rPr lang="en-US" altLang="zh-CN" sz="1200" dirty="0" smtClean="0">
                        <a:latin typeface="+mj-lt"/>
                      </a:rPr>
                      <a:t>ChEMBL: </a:t>
                    </a:r>
                    <a:r>
                      <a:rPr lang="en-US" altLang="zh-CN" sz="1200" dirty="0" smtClean="0">
                        <a:solidFill>
                          <a:srgbClr val="00B050"/>
                        </a:solidFill>
                        <a:latin typeface="+mj-lt"/>
                      </a:rPr>
                      <a:t>149384</a:t>
                    </a:r>
                    <a:endParaRPr lang="zh-CN" altLang="en-US" sz="1200" dirty="0">
                      <a:solidFill>
                        <a:srgbClr val="00B050"/>
                      </a:solidFill>
                      <a:latin typeface="+mj-lt"/>
                    </a:endParaRPr>
                  </a:p>
                </p:txBody>
              </p:sp>
              <p:sp>
                <p:nvSpPr>
                  <p:cNvPr id="125" name="左大括号 124"/>
                  <p:cNvSpPr/>
                  <p:nvPr/>
                </p:nvSpPr>
                <p:spPr>
                  <a:xfrm>
                    <a:off x="6220160" y="3921652"/>
                    <a:ext cx="183573" cy="1024287"/>
                  </a:xfrm>
                  <a:prstGeom prst="leftBrace">
                    <a:avLst/>
                  </a:prstGeom>
                </p:spPr>
                <p:style>
                  <a:lnRef idx="3">
                    <a:schemeClr val="dk1"/>
                  </a:lnRef>
                  <a:fillRef idx="0">
                    <a:schemeClr val="dk1"/>
                  </a:fillRef>
                  <a:effectRef idx="2">
                    <a:schemeClr val="dk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130" name="组合 129"/>
                <p:cNvGrpSpPr/>
                <p:nvPr/>
              </p:nvGrpSpPr>
              <p:grpSpPr>
                <a:xfrm>
                  <a:off x="1956954" y="810406"/>
                  <a:ext cx="4446779" cy="5331113"/>
                  <a:chOff x="1956954" y="810406"/>
                  <a:chExt cx="4446779" cy="5331113"/>
                </a:xfrm>
              </p:grpSpPr>
              <p:grpSp>
                <p:nvGrpSpPr>
                  <p:cNvPr id="123" name="组合 122"/>
                  <p:cNvGrpSpPr/>
                  <p:nvPr/>
                </p:nvGrpSpPr>
                <p:grpSpPr>
                  <a:xfrm>
                    <a:off x="1956954" y="810406"/>
                    <a:ext cx="4029941" cy="5331113"/>
                    <a:chOff x="2001982" y="1142999"/>
                    <a:chExt cx="3932959" cy="5140037"/>
                  </a:xfrm>
                </p:grpSpPr>
                <p:pic>
                  <p:nvPicPr>
                    <p:cNvPr id="121" name="图片 120"/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293859" y="1142999"/>
                      <a:ext cx="3641082" cy="503200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22" name="矩形 121"/>
                    <p:cNvSpPr/>
                    <p:nvPr/>
                  </p:nvSpPr>
                  <p:spPr>
                    <a:xfrm>
                      <a:off x="2001982" y="5527964"/>
                      <a:ext cx="1233054" cy="755072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sp>
                <p:nvSpPr>
                  <p:cNvPr id="126" name="文本框 125"/>
                  <p:cNvSpPr txBox="1"/>
                  <p:nvPr/>
                </p:nvSpPr>
                <p:spPr>
                  <a:xfrm>
                    <a:off x="5281823" y="1054559"/>
                    <a:ext cx="1121910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1600" dirty="0" smtClean="0">
                        <a:latin typeface="+mj-lt"/>
                      </a:rPr>
                      <a:t>Here</a:t>
                    </a:r>
                    <a:r>
                      <a:rPr lang="en-US" altLang="zh-CN" sz="1600" b="1" dirty="0" smtClean="0">
                        <a:latin typeface="+mj-lt"/>
                      </a:rPr>
                      <a:t> RIP3</a:t>
                    </a:r>
                    <a:endParaRPr lang="zh-CN" altLang="en-US" sz="1600" b="1" dirty="0">
                      <a:latin typeface="+mj-lt"/>
                    </a:endParaRPr>
                  </a:p>
                </p:txBody>
              </p:sp>
            </p:grpSp>
          </p:grpSp>
          <p:sp>
            <p:nvSpPr>
              <p:cNvPr id="127" name="左箭头 126"/>
              <p:cNvSpPr/>
              <p:nvPr/>
            </p:nvSpPr>
            <p:spPr>
              <a:xfrm>
                <a:off x="5777345" y="3276601"/>
                <a:ext cx="626388" cy="115628"/>
              </a:xfrm>
              <a:prstGeom prst="leftArrow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文本框 127"/>
              <p:cNvSpPr txBox="1"/>
              <p:nvPr/>
            </p:nvSpPr>
            <p:spPr>
              <a:xfrm>
                <a:off x="6403733" y="3195915"/>
                <a:ext cx="221086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>
                    <a:latin typeface="+mj-lt"/>
                  </a:rPr>
                  <a:t>Only </a:t>
                </a:r>
                <a:r>
                  <a:rPr lang="en-US" altLang="zh-CN" sz="1200" b="1" dirty="0" smtClean="0">
                    <a:latin typeface="+mj-lt"/>
                  </a:rPr>
                  <a:t>drugCIPHER</a:t>
                </a:r>
                <a:r>
                  <a:rPr lang="en-US" altLang="zh-CN" sz="1200" dirty="0" smtClean="0">
                    <a:latin typeface="+mj-lt"/>
                  </a:rPr>
                  <a:t> is used here</a:t>
                </a:r>
                <a:endParaRPr lang="zh-CN" altLang="en-US" sz="1200" b="1" dirty="0">
                  <a:latin typeface="+mj-lt"/>
                </a:endParaRPr>
              </a:p>
            </p:txBody>
          </p:sp>
        </p:grpSp>
      </p:grpSp>
      <p:sp>
        <p:nvSpPr>
          <p:cNvPr id="133" name="左箭头 132"/>
          <p:cNvSpPr/>
          <p:nvPr/>
        </p:nvSpPr>
        <p:spPr>
          <a:xfrm>
            <a:off x="5420857" y="4427451"/>
            <a:ext cx="626388" cy="115628"/>
          </a:xfrm>
          <a:prstGeom prst="leftArrow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左箭头 139"/>
          <p:cNvSpPr/>
          <p:nvPr/>
        </p:nvSpPr>
        <p:spPr>
          <a:xfrm>
            <a:off x="2471225" y="3359685"/>
            <a:ext cx="626388" cy="115628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左箭头 140"/>
          <p:cNvSpPr/>
          <p:nvPr/>
        </p:nvSpPr>
        <p:spPr>
          <a:xfrm>
            <a:off x="2465165" y="4474352"/>
            <a:ext cx="626388" cy="115628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4" name="组合 143"/>
          <p:cNvGrpSpPr/>
          <p:nvPr/>
        </p:nvGrpSpPr>
        <p:grpSpPr>
          <a:xfrm>
            <a:off x="557637" y="2514768"/>
            <a:ext cx="2144188" cy="2784857"/>
            <a:chOff x="557637" y="2514768"/>
            <a:chExt cx="2144188" cy="2784857"/>
          </a:xfrm>
        </p:grpSpPr>
        <p:sp>
          <p:nvSpPr>
            <p:cNvPr id="143" name="圆角矩形 142"/>
            <p:cNvSpPr/>
            <p:nvPr/>
          </p:nvSpPr>
          <p:spPr>
            <a:xfrm>
              <a:off x="557637" y="2514768"/>
              <a:ext cx="1669888" cy="2784857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01197" y="3094333"/>
              <a:ext cx="19881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+mj-lt"/>
                </a:rPr>
                <a:t>HerbBioMap: </a:t>
              </a:r>
              <a:r>
                <a:rPr lang="en-US" altLang="zh-CN" sz="1200" b="1" dirty="0" smtClean="0">
                  <a:solidFill>
                    <a:srgbClr val="00B050"/>
                  </a:solidFill>
                  <a:latin typeface="+mj-lt"/>
                </a:rPr>
                <a:t>136</a:t>
              </a:r>
              <a:r>
                <a:rPr lang="en-US" altLang="zh-CN" sz="1200" dirty="0" smtClean="0">
                  <a:solidFill>
                    <a:srgbClr val="00B050"/>
                  </a:solidFill>
                  <a:latin typeface="+mj-lt"/>
                </a:rPr>
                <a:t> left</a:t>
              </a:r>
            </a:p>
            <a:p>
              <a:r>
                <a:rPr lang="en-US" altLang="zh-CN" sz="1200" dirty="0" smtClean="0">
                  <a:latin typeface="+mj-lt"/>
                </a:rPr>
                <a:t>DrugBank: </a:t>
              </a:r>
              <a:r>
                <a:rPr lang="en-US" altLang="zh-CN" sz="1200" b="1" dirty="0" smtClean="0">
                  <a:solidFill>
                    <a:srgbClr val="00B050"/>
                  </a:solidFill>
                  <a:latin typeface="+mj-lt"/>
                </a:rPr>
                <a:t>345</a:t>
              </a:r>
              <a:r>
                <a:rPr lang="en-US" altLang="zh-CN" sz="1200" dirty="0" smtClean="0">
                  <a:solidFill>
                    <a:srgbClr val="00B050"/>
                  </a:solidFill>
                  <a:latin typeface="+mj-lt"/>
                </a:rPr>
                <a:t> left</a:t>
              </a:r>
            </a:p>
            <a:p>
              <a:r>
                <a:rPr lang="en-US" altLang="zh-CN" sz="1200" dirty="0" smtClean="0">
                  <a:latin typeface="+mj-lt"/>
                </a:rPr>
                <a:t>ChEMBL: </a:t>
              </a:r>
              <a:r>
                <a:rPr lang="en-US" altLang="zh-CN" sz="1200" b="1" dirty="0" smtClean="0">
                  <a:solidFill>
                    <a:srgbClr val="00B050"/>
                  </a:solidFill>
                  <a:latin typeface="+mj-lt"/>
                </a:rPr>
                <a:t>1975</a:t>
              </a:r>
              <a:r>
                <a:rPr lang="en-US" altLang="zh-CN" sz="1200" dirty="0" smtClean="0">
                  <a:solidFill>
                    <a:srgbClr val="00B050"/>
                  </a:solidFill>
                  <a:latin typeface="+mj-lt"/>
                </a:rPr>
                <a:t> left</a:t>
              </a:r>
              <a:endParaRPr lang="zh-CN" altLang="en-US" sz="1200" dirty="0">
                <a:solidFill>
                  <a:srgbClr val="00B050"/>
                </a:solidFill>
                <a:latin typeface="+mj-lt"/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713697" y="4266814"/>
              <a:ext cx="19881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 smtClean="0">
                  <a:latin typeface="+mj-lt"/>
                </a:rPr>
                <a:t>HerbBioMap: </a:t>
              </a:r>
              <a:r>
                <a:rPr lang="en-US" altLang="zh-CN" sz="1200" b="1" dirty="0">
                  <a:solidFill>
                    <a:srgbClr val="00B050"/>
                  </a:solidFill>
                  <a:latin typeface="+mj-lt"/>
                </a:rPr>
                <a:t>2</a:t>
              </a:r>
              <a:r>
                <a:rPr lang="en-US" altLang="zh-CN" sz="1200" dirty="0" smtClean="0">
                  <a:solidFill>
                    <a:srgbClr val="00B050"/>
                  </a:solidFill>
                  <a:latin typeface="+mj-lt"/>
                </a:rPr>
                <a:t> left</a:t>
              </a:r>
            </a:p>
            <a:p>
              <a:r>
                <a:rPr lang="en-US" altLang="zh-CN" sz="1200" dirty="0" smtClean="0">
                  <a:latin typeface="+mj-lt"/>
                </a:rPr>
                <a:t>DrugBank: </a:t>
              </a:r>
              <a:r>
                <a:rPr lang="en-US" altLang="zh-CN" sz="1200" b="1" dirty="0" smtClean="0">
                  <a:solidFill>
                    <a:srgbClr val="00B050"/>
                  </a:solidFill>
                  <a:latin typeface="+mj-lt"/>
                </a:rPr>
                <a:t>2 </a:t>
              </a:r>
              <a:r>
                <a:rPr lang="en-US" altLang="zh-CN" sz="1200" dirty="0" smtClean="0">
                  <a:solidFill>
                    <a:srgbClr val="00B050"/>
                  </a:solidFill>
                  <a:latin typeface="+mj-lt"/>
                </a:rPr>
                <a:t>left</a:t>
              </a:r>
            </a:p>
            <a:p>
              <a:r>
                <a:rPr lang="en-US" altLang="zh-CN" sz="1200" dirty="0" smtClean="0">
                  <a:latin typeface="+mj-lt"/>
                </a:rPr>
                <a:t>ChEMBL: </a:t>
              </a:r>
              <a:r>
                <a:rPr lang="en-US" altLang="zh-CN" sz="1200" b="1" dirty="0" smtClean="0">
                  <a:solidFill>
                    <a:srgbClr val="00B050"/>
                  </a:solidFill>
                  <a:latin typeface="+mj-lt"/>
                </a:rPr>
                <a:t>29</a:t>
              </a:r>
              <a:r>
                <a:rPr lang="en-US" altLang="zh-CN" sz="1200" dirty="0" smtClean="0">
                  <a:solidFill>
                    <a:srgbClr val="00B050"/>
                  </a:solidFill>
                  <a:latin typeface="+mj-lt"/>
                </a:rPr>
                <a:t> left</a:t>
              </a:r>
              <a:endParaRPr lang="zh-CN" altLang="en-US" sz="1200" dirty="0">
                <a:solidFill>
                  <a:srgbClr val="00B050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3479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Results</a:t>
            </a:r>
            <a:endParaRPr lang="zh-CN" altLang="en-US" dirty="0"/>
          </a:p>
        </p:txBody>
      </p:sp>
      <p:sp>
        <p:nvSpPr>
          <p:cNvPr id="31" name="内容占位符 3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21</a:t>
            </a:fld>
            <a:endParaRPr lang="zh-CN" altLang="en-US" dirty="0"/>
          </a:p>
        </p:txBody>
      </p:sp>
      <p:grpSp>
        <p:nvGrpSpPr>
          <p:cNvPr id="21" name="组合 20"/>
          <p:cNvGrpSpPr/>
          <p:nvPr/>
        </p:nvGrpSpPr>
        <p:grpSpPr>
          <a:xfrm>
            <a:off x="222305" y="2812473"/>
            <a:ext cx="692765" cy="1066800"/>
            <a:chOff x="222305" y="2812473"/>
            <a:chExt cx="692765" cy="1066800"/>
          </a:xfrm>
        </p:grpSpPr>
        <p:grpSp>
          <p:nvGrpSpPr>
            <p:cNvPr id="20" name="组合 19"/>
            <p:cNvGrpSpPr/>
            <p:nvPr/>
          </p:nvGrpSpPr>
          <p:grpSpPr>
            <a:xfrm>
              <a:off x="222305" y="2812473"/>
              <a:ext cx="464127" cy="1066800"/>
              <a:chOff x="222305" y="2812473"/>
              <a:chExt cx="464127" cy="1066800"/>
            </a:xfrm>
          </p:grpSpPr>
          <p:cxnSp>
            <p:nvCxnSpPr>
              <p:cNvPr id="18" name="直接连接符 17"/>
              <p:cNvCxnSpPr/>
              <p:nvPr/>
            </p:nvCxnSpPr>
            <p:spPr>
              <a:xfrm>
                <a:off x="436418" y="2812473"/>
                <a:ext cx="0" cy="10668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右弧形箭头 15"/>
              <p:cNvSpPr/>
              <p:nvPr/>
            </p:nvSpPr>
            <p:spPr>
              <a:xfrm>
                <a:off x="222305" y="3197718"/>
                <a:ext cx="464127" cy="477791"/>
              </a:xfrm>
              <a:prstGeom prst="curvedLeftArrow">
                <a:avLst/>
              </a:prstGeom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" name="文本框 18"/>
                <p:cNvSpPr txBox="1"/>
                <p:nvPr/>
              </p:nvSpPr>
              <p:spPr>
                <a:xfrm>
                  <a:off x="396157" y="2813327"/>
                  <a:ext cx="518913" cy="36125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CN" sz="16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600" b="1" i="1" smtClean="0">
                                <a:latin typeface="+mj-lt"/>
                              </a:rPr>
                              <m:t>𝟗𝟎</m:t>
                            </m:r>
                          </m:e>
                          <m:sup>
                            <m:r>
                              <a:rPr lang="en-US" altLang="zh-CN" sz="1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°</m:t>
                            </m:r>
                          </m:sup>
                        </m:sSup>
                      </m:oMath>
                    </m:oMathPara>
                  </a14:m>
                  <a:endParaRPr lang="zh-CN" altLang="en-US" sz="1600" b="1" dirty="0">
                    <a:latin typeface="+mj-lt"/>
                  </a:endParaRPr>
                </a:p>
              </p:txBody>
            </p:sp>
          </mc:Choice>
          <mc:Fallback>
            <p:sp>
              <p:nvSpPr>
                <p:cNvPr id="19" name="文本框 1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6157" y="2813327"/>
                  <a:ext cx="518913" cy="361253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2" name="组合 21"/>
          <p:cNvGrpSpPr/>
          <p:nvPr/>
        </p:nvGrpSpPr>
        <p:grpSpPr>
          <a:xfrm>
            <a:off x="4870832" y="2858162"/>
            <a:ext cx="692765" cy="1066800"/>
            <a:chOff x="222305" y="2812473"/>
            <a:chExt cx="692765" cy="1066800"/>
          </a:xfrm>
        </p:grpSpPr>
        <p:grpSp>
          <p:nvGrpSpPr>
            <p:cNvPr id="23" name="组合 22"/>
            <p:cNvGrpSpPr/>
            <p:nvPr/>
          </p:nvGrpSpPr>
          <p:grpSpPr>
            <a:xfrm>
              <a:off x="222305" y="2812473"/>
              <a:ext cx="464127" cy="1066800"/>
              <a:chOff x="222305" y="2812473"/>
              <a:chExt cx="464127" cy="1066800"/>
            </a:xfrm>
          </p:grpSpPr>
          <p:cxnSp>
            <p:nvCxnSpPr>
              <p:cNvPr id="25" name="直接连接符 24"/>
              <p:cNvCxnSpPr/>
              <p:nvPr/>
            </p:nvCxnSpPr>
            <p:spPr>
              <a:xfrm>
                <a:off x="436418" y="2812473"/>
                <a:ext cx="0" cy="106680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右弧形箭头 25"/>
              <p:cNvSpPr/>
              <p:nvPr/>
            </p:nvSpPr>
            <p:spPr>
              <a:xfrm>
                <a:off x="222305" y="3197718"/>
                <a:ext cx="464127" cy="477791"/>
              </a:xfrm>
              <a:prstGeom prst="curvedLeftArrow">
                <a:avLst/>
              </a:prstGeom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4" name="文本框 23"/>
                <p:cNvSpPr txBox="1"/>
                <p:nvPr/>
              </p:nvSpPr>
              <p:spPr>
                <a:xfrm>
                  <a:off x="396157" y="2813327"/>
                  <a:ext cx="518913" cy="36125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altLang="zh-CN" sz="16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1600" b="1" i="1" smtClean="0">
                                <a:latin typeface="+mj-lt"/>
                              </a:rPr>
                              <m:t>𝟗𝟎</m:t>
                            </m:r>
                          </m:e>
                          <m:sup>
                            <m:r>
                              <a:rPr lang="en-US" altLang="zh-CN" sz="16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°</m:t>
                            </m:r>
                          </m:sup>
                        </m:sSup>
                      </m:oMath>
                    </m:oMathPara>
                  </a14:m>
                  <a:endParaRPr lang="zh-CN" altLang="en-US" sz="1600" b="1" dirty="0">
                    <a:latin typeface="+mj-lt"/>
                  </a:endParaRPr>
                </a:p>
              </p:txBody>
            </p:sp>
          </mc:Choice>
          <mc:Fallback>
            <p:sp>
              <p:nvSpPr>
                <p:cNvPr id="24" name="文本框 2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96157" y="2813327"/>
                  <a:ext cx="518913" cy="36125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9" name="组合 28"/>
          <p:cNvGrpSpPr/>
          <p:nvPr/>
        </p:nvGrpSpPr>
        <p:grpSpPr>
          <a:xfrm>
            <a:off x="857957" y="1063777"/>
            <a:ext cx="3499208" cy="4692859"/>
            <a:chOff x="936446" y="894500"/>
            <a:chExt cx="3499208" cy="4692859"/>
          </a:xfrm>
        </p:grpSpPr>
        <p:grpSp>
          <p:nvGrpSpPr>
            <p:cNvPr id="12" name="组合 11"/>
            <p:cNvGrpSpPr/>
            <p:nvPr/>
          </p:nvGrpSpPr>
          <p:grpSpPr>
            <a:xfrm>
              <a:off x="936446" y="1233054"/>
              <a:ext cx="3499208" cy="4354305"/>
              <a:chOff x="1209294" y="1087583"/>
              <a:chExt cx="3971994" cy="4941550"/>
            </a:xfrm>
          </p:grpSpPr>
          <p:pic>
            <p:nvPicPr>
              <p:cNvPr id="10" name="图片 9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09294" y="1087583"/>
                <a:ext cx="3938175" cy="2420024"/>
              </a:xfrm>
              <a:prstGeom prst="rect">
                <a:avLst/>
              </a:prstGeom>
            </p:spPr>
          </p:pic>
          <p:pic>
            <p:nvPicPr>
              <p:cNvPr id="11" name="图片 10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09294" y="3588327"/>
                <a:ext cx="3971994" cy="2440806"/>
              </a:xfrm>
              <a:prstGeom prst="rect">
                <a:avLst/>
              </a:prstGeom>
            </p:spPr>
          </p:pic>
        </p:grpSp>
        <p:sp>
          <p:nvSpPr>
            <p:cNvPr id="27" name="文本框 26"/>
            <p:cNvSpPr txBox="1"/>
            <p:nvPr/>
          </p:nvSpPr>
          <p:spPr>
            <a:xfrm>
              <a:off x="2152838" y="894500"/>
              <a:ext cx="103663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FF0000"/>
                  </a:solidFill>
                  <a:latin typeface="+mj-lt"/>
                </a:rPr>
                <a:t>Triple-Co</a:t>
              </a:r>
              <a:endParaRPr lang="zh-CN" altLang="en-US" sz="1600" b="1" dirty="0">
                <a:latin typeface="+mj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467227" y="1016759"/>
            <a:ext cx="3600690" cy="4839707"/>
            <a:chOff x="5241506" y="894500"/>
            <a:chExt cx="3600690" cy="4839707"/>
          </a:xfrm>
        </p:grpSpPr>
        <p:grpSp>
          <p:nvGrpSpPr>
            <p:cNvPr id="15" name="组合 14"/>
            <p:cNvGrpSpPr/>
            <p:nvPr/>
          </p:nvGrpSpPr>
          <p:grpSpPr>
            <a:xfrm>
              <a:off x="5241506" y="1233054"/>
              <a:ext cx="3600690" cy="4501153"/>
              <a:chOff x="4831640" y="1151501"/>
              <a:chExt cx="3776439" cy="4715899"/>
            </a:xfrm>
          </p:grpSpPr>
          <p:pic>
            <p:nvPicPr>
              <p:cNvPr id="13" name="图片 12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1641" y="1151501"/>
                <a:ext cx="3766523" cy="2314543"/>
              </a:xfrm>
              <a:prstGeom prst="rect">
                <a:avLst/>
              </a:prstGeom>
            </p:spPr>
          </p:pic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1640" y="3546764"/>
                <a:ext cx="3776439" cy="2320636"/>
              </a:xfrm>
              <a:prstGeom prst="rect">
                <a:avLst/>
              </a:prstGeom>
            </p:spPr>
          </p:pic>
        </p:grpSp>
        <p:sp>
          <p:nvSpPr>
            <p:cNvPr id="28" name="文本框 27"/>
            <p:cNvSpPr txBox="1"/>
            <p:nvPr/>
          </p:nvSpPr>
          <p:spPr>
            <a:xfrm>
              <a:off x="5690697" y="894500"/>
              <a:ext cx="26928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00B050"/>
                  </a:solidFill>
                  <a:latin typeface="+mj-lt"/>
                </a:rPr>
                <a:t>Positive Control: dabrafenib</a:t>
              </a:r>
              <a:endParaRPr lang="zh-CN" altLang="en-US" sz="1600" b="1" dirty="0">
                <a:solidFill>
                  <a:srgbClr val="00B050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2079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Prediction on CPIs:</a:t>
            </a:r>
          </a:p>
          <a:p>
            <a:pPr lvl="1"/>
            <a:r>
              <a:rPr lang="en-US" altLang="zh-CN" b="1" dirty="0" smtClean="0"/>
              <a:t>Discover the latent features</a:t>
            </a:r>
            <a:r>
              <a:rPr lang="en-US" altLang="zh-CN" dirty="0" smtClean="0"/>
              <a:t>: an EM algorithm framework</a:t>
            </a:r>
          </a:p>
          <a:p>
            <a:pPr lvl="1"/>
            <a:r>
              <a:rPr lang="en-US" altLang="zh-CN" b="1" dirty="0" smtClean="0"/>
              <a:t>Quantitative prediction</a:t>
            </a:r>
            <a:r>
              <a:rPr lang="en-US" altLang="zh-CN" dirty="0" smtClean="0"/>
              <a:t>: a multi-task learning procedure</a:t>
            </a:r>
          </a:p>
          <a:p>
            <a:pPr lvl="1"/>
            <a:r>
              <a:rPr lang="en-US" altLang="zh-CN" b="1" dirty="0" smtClean="0"/>
              <a:t>Similarity-based Graph Partition</a:t>
            </a:r>
          </a:p>
          <a:p>
            <a:r>
              <a:rPr lang="en-US" altLang="zh-CN" b="1" dirty="0"/>
              <a:t> </a:t>
            </a:r>
            <a:r>
              <a:rPr lang="en-US" altLang="zh-CN" dirty="0" smtClean="0"/>
              <a:t>Further Direction:</a:t>
            </a:r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Representation Learning</a:t>
            </a:r>
            <a:r>
              <a:rPr lang="en-US" altLang="zh-CN" dirty="0" smtClean="0"/>
              <a:t>, especially deep learning.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22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260" y="3081514"/>
            <a:ext cx="7294066" cy="280733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517976" y="5984101"/>
            <a:ext cx="41080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 smtClean="0">
                <a:latin typeface="+mj-lt"/>
              </a:rPr>
              <a:t>Yann </a:t>
            </a:r>
            <a:r>
              <a:rPr lang="en-US" altLang="zh-CN" sz="1200" dirty="0" err="1" smtClean="0">
                <a:latin typeface="+mj-lt"/>
              </a:rPr>
              <a:t>LeCun</a:t>
            </a:r>
            <a:r>
              <a:rPr lang="en-US" altLang="zh-CN" sz="1200" dirty="0" smtClean="0">
                <a:latin typeface="+mj-lt"/>
              </a:rPr>
              <a:t>, </a:t>
            </a:r>
            <a:r>
              <a:rPr lang="en-US" altLang="zh-CN" sz="1200" dirty="0" err="1" smtClean="0">
                <a:latin typeface="+mj-lt"/>
              </a:rPr>
              <a:t>Yoshua</a:t>
            </a:r>
            <a:r>
              <a:rPr lang="en-US" altLang="zh-CN" sz="1200" dirty="0" smtClean="0">
                <a:latin typeface="+mj-lt"/>
              </a:rPr>
              <a:t> </a:t>
            </a:r>
            <a:r>
              <a:rPr lang="en-US" altLang="zh-CN" sz="1200" dirty="0" err="1" smtClean="0">
                <a:latin typeface="+mj-lt"/>
              </a:rPr>
              <a:t>Bengio</a:t>
            </a:r>
            <a:r>
              <a:rPr lang="en-US" altLang="zh-CN" sz="1200" dirty="0">
                <a:latin typeface="+mj-lt"/>
              </a:rPr>
              <a:t> </a:t>
            </a:r>
            <a:r>
              <a:rPr lang="en-US" altLang="zh-CN" sz="1200" dirty="0" smtClean="0">
                <a:latin typeface="+mj-lt"/>
              </a:rPr>
              <a:t>&amp; Geoffrey Hinton.  Nature, 2015</a:t>
            </a:r>
            <a:endParaRPr lang="zh-CN" alt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5770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Thanks for your </a:t>
            </a:r>
            <a:r>
              <a:rPr lang="en-US" altLang="zh-CN" dirty="0" smtClean="0"/>
              <a:t>listening.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1400" dirty="0"/>
              <a:t>Thanks for Prof. Shao Li’s </a:t>
            </a:r>
            <a:r>
              <a:rPr lang="en-US" altLang="zh-CN" sz="1400" dirty="0" smtClean="0"/>
              <a:t>instruction.</a:t>
            </a:r>
          </a:p>
          <a:p>
            <a:pPr>
              <a:lnSpc>
                <a:spcPct val="100000"/>
              </a:lnSpc>
            </a:pPr>
            <a:r>
              <a:rPr lang="en-US" altLang="zh-CN" sz="1400" dirty="0" smtClean="0"/>
              <a:t> Thanks for Xin Wang for the Graph Partition project.</a:t>
            </a:r>
          </a:p>
          <a:p>
            <a:pPr>
              <a:lnSpc>
                <a:spcPct val="100000"/>
              </a:lnSpc>
            </a:pPr>
            <a:r>
              <a:rPr lang="en-US" altLang="zh-CN" sz="1400" dirty="0"/>
              <a:t> </a:t>
            </a:r>
            <a:r>
              <a:rPr lang="en-US" altLang="zh-CN" sz="1400" dirty="0" smtClean="0"/>
              <a:t>Thanks for Qingyang Ding for the RIP3 inhibitor project.</a:t>
            </a:r>
          </a:p>
          <a:p>
            <a:pPr>
              <a:lnSpc>
                <a:spcPct val="100000"/>
              </a:lnSpc>
            </a:pPr>
            <a:r>
              <a:rPr lang="en-US" altLang="zh-CN" sz="1400" dirty="0" smtClean="0"/>
              <a:t> Thanks for Prof. Tim Chen’s many advices on the GIFT project. </a:t>
            </a:r>
          </a:p>
          <a:p>
            <a:pPr>
              <a:lnSpc>
                <a:spcPct val="100000"/>
              </a:lnSpc>
            </a:pPr>
            <a:r>
              <a:rPr lang="en-US" altLang="zh-CN" sz="1400" dirty="0"/>
              <a:t> </a:t>
            </a:r>
            <a:r>
              <a:rPr lang="en-US" altLang="zh-CN" sz="1400" dirty="0" smtClean="0"/>
              <a:t>Thanks for Dr. Jiexing Wu, Prof. Rui Jiang and Prof. Jun S. Liu’s on MultiQSAR project.</a:t>
            </a:r>
          </a:p>
          <a:p>
            <a:pPr>
              <a:lnSpc>
                <a:spcPct val="100000"/>
              </a:lnSpc>
            </a:pPr>
            <a:r>
              <a:rPr lang="en-US" altLang="zh-CN" sz="1400" dirty="0" smtClean="0"/>
              <a:t> Thanks for Prof. Wing Hong Wong’s suggestions on the representation learning.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23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22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How to model CPIs</a:t>
            </a:r>
            <a:endParaRPr lang="zh-CN" altLang="en-US" dirty="0"/>
          </a:p>
        </p:txBody>
      </p:sp>
      <p:sp>
        <p:nvSpPr>
          <p:cNvPr id="28" name="内容占位符 2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3</a:t>
            </a:fld>
            <a:endParaRPr lang="zh-CN" altLang="en-US" dirty="0"/>
          </a:p>
        </p:txBody>
      </p:sp>
      <p:grpSp>
        <p:nvGrpSpPr>
          <p:cNvPr id="24" name="组合 23"/>
          <p:cNvGrpSpPr/>
          <p:nvPr/>
        </p:nvGrpSpPr>
        <p:grpSpPr>
          <a:xfrm>
            <a:off x="744618" y="3188057"/>
            <a:ext cx="3882863" cy="3028042"/>
            <a:chOff x="826397" y="3307937"/>
            <a:chExt cx="3882863" cy="3028042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6397" y="3354547"/>
              <a:ext cx="3882863" cy="2981432"/>
            </a:xfrm>
            <a:prstGeom prst="rect">
              <a:avLst/>
            </a:prstGeom>
            <a:ln w="19050">
              <a:solidFill>
                <a:srgbClr val="41719C"/>
              </a:solidFill>
            </a:ln>
          </p:spPr>
        </p:pic>
        <p:sp>
          <p:nvSpPr>
            <p:cNvPr id="22" name="文本框 21"/>
            <p:cNvSpPr txBox="1"/>
            <p:nvPr/>
          </p:nvSpPr>
          <p:spPr>
            <a:xfrm>
              <a:off x="2767828" y="3307937"/>
              <a:ext cx="18806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FF0000"/>
                  </a:solidFill>
                  <a:latin typeface="+mj-lt"/>
                </a:rPr>
                <a:t>Similarity Network</a:t>
              </a:r>
              <a:endParaRPr lang="zh-CN" altLang="en-US" sz="1600" b="1" dirty="0">
                <a:solidFill>
                  <a:srgbClr val="FF0000"/>
                </a:solidFill>
                <a:latin typeface="+mj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4798070" y="3188057"/>
            <a:ext cx="3541684" cy="3041293"/>
            <a:chOff x="4973666" y="3243822"/>
            <a:chExt cx="3541684" cy="3041293"/>
          </a:xfrm>
        </p:grpSpPr>
        <p:grpSp>
          <p:nvGrpSpPr>
            <p:cNvPr id="19" name="组合 18"/>
            <p:cNvGrpSpPr/>
            <p:nvPr/>
          </p:nvGrpSpPr>
          <p:grpSpPr>
            <a:xfrm>
              <a:off x="4973666" y="3267375"/>
              <a:ext cx="3541684" cy="3017740"/>
              <a:chOff x="5255954" y="3239884"/>
              <a:chExt cx="3615070" cy="2878518"/>
            </a:xfrm>
          </p:grpSpPr>
          <p:pic>
            <p:nvPicPr>
              <p:cNvPr id="16" name="图片 15"/>
              <p:cNvPicPr>
                <a:picLocks noChangeAspect="1"/>
              </p:cNvPicPr>
              <p:nvPr/>
            </p:nvPicPr>
            <p:blipFill rotWithShape="1">
              <a:blip r:embed="rId3"/>
              <a:srcRect l="5653" t="3391"/>
              <a:stretch/>
            </p:blipFill>
            <p:spPr>
              <a:xfrm>
                <a:off x="5444836" y="3553691"/>
                <a:ext cx="3237307" cy="2355272"/>
              </a:xfrm>
              <a:prstGeom prst="rect">
                <a:avLst/>
              </a:prstGeom>
            </p:spPr>
          </p:pic>
          <p:sp>
            <p:nvSpPr>
              <p:cNvPr id="18" name="矩形 17"/>
              <p:cNvSpPr/>
              <p:nvPr/>
            </p:nvSpPr>
            <p:spPr>
              <a:xfrm>
                <a:off x="5255954" y="3239884"/>
                <a:ext cx="3615070" cy="2878518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6513392" y="3243822"/>
              <a:ext cx="20019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 smtClean="0">
                  <a:solidFill>
                    <a:srgbClr val="00B0F0"/>
                  </a:solidFill>
                  <a:latin typeface="+mj-lt"/>
                </a:rPr>
                <a:t>Molecular Dynamics</a:t>
              </a:r>
              <a:endParaRPr lang="zh-CN" altLang="en-US" sz="1600" b="1" dirty="0">
                <a:solidFill>
                  <a:srgbClr val="00B0F0"/>
                </a:solidFill>
                <a:latin typeface="+mj-lt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50356" y="958621"/>
            <a:ext cx="7632672" cy="2111554"/>
            <a:chOff x="826396" y="638573"/>
            <a:chExt cx="7632672" cy="2111554"/>
          </a:xfrm>
        </p:grpSpPr>
        <p:grpSp>
          <p:nvGrpSpPr>
            <p:cNvPr id="21" name="组合 20"/>
            <p:cNvGrpSpPr/>
            <p:nvPr/>
          </p:nvGrpSpPr>
          <p:grpSpPr>
            <a:xfrm>
              <a:off x="826396" y="638573"/>
              <a:ext cx="7632672" cy="2111554"/>
              <a:chOff x="826397" y="874078"/>
              <a:chExt cx="7135378" cy="2409234"/>
            </a:xfrm>
          </p:grpSpPr>
          <p:sp>
            <p:nvSpPr>
              <p:cNvPr id="11" name="矩形 10"/>
              <p:cNvSpPr/>
              <p:nvPr/>
            </p:nvSpPr>
            <p:spPr>
              <a:xfrm>
                <a:off x="826397" y="874078"/>
                <a:ext cx="7102186" cy="2409234"/>
              </a:xfrm>
              <a:prstGeom prst="rect">
                <a:avLst/>
              </a:prstGeom>
              <a:noFill/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6143649" y="934996"/>
                <a:ext cx="181812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b="1" dirty="0" smtClean="0">
                    <a:solidFill>
                      <a:srgbClr val="FF0000"/>
                    </a:solidFill>
                    <a:latin typeface="+mj-lt"/>
                  </a:rPr>
                  <a:t>Chemoinformatics</a:t>
                </a:r>
                <a:endParaRPr lang="zh-CN" altLang="en-US" sz="1600" b="1" dirty="0">
                  <a:solidFill>
                    <a:srgbClr val="FF0000"/>
                  </a:solidFill>
                  <a:latin typeface="+mj-lt"/>
                </a:endParaRPr>
              </a:p>
            </p:txBody>
          </p:sp>
        </p:grpSp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162" y="779660"/>
              <a:ext cx="7237060" cy="19044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4369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Content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Introduction on Compound-Protein Interactions (CPIs</a:t>
            </a:r>
            <a:r>
              <a:rPr lang="en-US" altLang="zh-CN" dirty="0" smtClean="0">
                <a:solidFill>
                  <a:srgbClr val="FF0000"/>
                </a:solidFill>
              </a:rPr>
              <a:t>)</a:t>
            </a:r>
          </a:p>
          <a:p>
            <a:r>
              <a:rPr lang="en-US" altLang="zh-CN" dirty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Prediction on CPIs from Statistical Learning.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en-US" altLang="zh-CN" dirty="0"/>
              <a:t> </a:t>
            </a:r>
            <a:r>
              <a:rPr lang="en-US" altLang="zh-CN" dirty="0" smtClean="0"/>
              <a:t>Inference </a:t>
            </a:r>
            <a:r>
              <a:rPr lang="en-US" altLang="zh-CN" dirty="0" smtClean="0"/>
              <a:t>on the latent features from CPIs by EM algorithm</a:t>
            </a:r>
          </a:p>
          <a:p>
            <a:pPr lvl="1"/>
            <a:r>
              <a:rPr lang="en-US" altLang="zh-CN" dirty="0">
                <a:solidFill>
                  <a:srgbClr val="00B050"/>
                </a:solidFill>
              </a:rPr>
              <a:t> </a:t>
            </a:r>
            <a:r>
              <a:rPr lang="en-US" altLang="zh-CN" dirty="0" smtClean="0"/>
              <a:t>Quantitative prediction on CPIs by multi-task learning</a:t>
            </a:r>
          </a:p>
          <a:p>
            <a:pPr lvl="1"/>
            <a:r>
              <a:rPr lang="en-US" altLang="zh-CN" dirty="0"/>
              <a:t> </a:t>
            </a:r>
            <a:r>
              <a:rPr lang="en-US" altLang="zh-CN" dirty="0" smtClean="0"/>
              <a:t>Graph partition based prediction on </a:t>
            </a:r>
            <a:r>
              <a:rPr lang="en-US" altLang="zh-CN" dirty="0" smtClean="0"/>
              <a:t>CPIs</a:t>
            </a:r>
          </a:p>
          <a:p>
            <a:r>
              <a:rPr lang="en-US" altLang="zh-CN" dirty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Application</a:t>
            </a:r>
          </a:p>
          <a:p>
            <a:pPr lvl="1"/>
            <a:r>
              <a:rPr lang="en-US" altLang="zh-CN" dirty="0" smtClean="0"/>
              <a:t>Predicting RIP3 inhibitors</a:t>
            </a:r>
          </a:p>
          <a:p>
            <a:pPr lvl="1"/>
            <a:r>
              <a:rPr lang="en-US" altLang="zh-CN" dirty="0" smtClean="0">
                <a:solidFill>
                  <a:schemeClr val="bg1">
                    <a:lumMod val="75000"/>
                  </a:schemeClr>
                </a:solidFill>
              </a:rPr>
              <a:t>Ginkgolide’s bioactivity study</a:t>
            </a:r>
            <a:endParaRPr lang="en-US" altLang="zh-CN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altLang="zh-CN" dirty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Summary</a:t>
            </a:r>
            <a:r>
              <a:rPr lang="en-US" altLang="zh-CN" dirty="0" smtClean="0"/>
              <a:t> </a:t>
            </a:r>
            <a:endParaRPr lang="en-US" altLang="zh-CN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070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4"/>
          </a:xfrm>
        </p:spPr>
        <p:txBody>
          <a:bodyPr/>
          <a:lstStyle/>
          <a:p>
            <a:r>
              <a:rPr lang="en-US" altLang="zh-CN" dirty="0"/>
              <a:t>Inference on the </a:t>
            </a:r>
            <a:r>
              <a:rPr lang="en-US" altLang="zh-CN" dirty="0" smtClean="0"/>
              <a:t>latent features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26" y="1095110"/>
            <a:ext cx="8025327" cy="487023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28650" y="6110129"/>
            <a:ext cx="849993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Zu S.</a:t>
            </a:r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, et al., </a:t>
            </a:r>
            <a:r>
              <a:rPr lang="en-US" altLang="zh-CN" sz="1000" dirty="0">
                <a:solidFill>
                  <a:srgbClr val="000000"/>
                </a:solidFill>
                <a:latin typeface="Times New Roman" panose="02020603050405020304" pitchFamily="18" charset="0"/>
              </a:rPr>
              <a:t>Global optimization-based inference of chemogenomic features from drug–target interactions. </a:t>
            </a:r>
            <a:r>
              <a:rPr lang="en-US" altLang="zh-CN" sz="1000" b="1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Bioinformatics. 2015 </a:t>
            </a:r>
            <a:r>
              <a:rPr lang="en-US" altLang="zh-CN" sz="1000" dirty="0">
                <a:solidFill>
                  <a:srgbClr val="000000"/>
                </a:solidFill>
                <a:latin typeface="Times New Roman" panose="02020603050405020304" pitchFamily="18" charset="0"/>
              </a:rPr>
              <a:t>31 (15): </a:t>
            </a:r>
            <a:r>
              <a:rPr lang="en-US" altLang="zh-CN" sz="1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2523-2529.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030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100000">
                <a:srgbClr val="3333B2"/>
              </a:gs>
              <a:gs pos="0">
                <a:schemeClr val="tx1"/>
              </a:gs>
            </a:gsLst>
            <a:lin ang="10800000" scaled="1"/>
            <a:tileRect/>
          </a:gradFill>
        </p:spPr>
        <p:txBody>
          <a:bodyPr/>
          <a:lstStyle/>
          <a:p>
            <a:r>
              <a:rPr lang="en-US" altLang="zh-CN" dirty="0"/>
              <a:t>Inference on the latent </a:t>
            </a:r>
            <a:r>
              <a:rPr lang="en-US" altLang="zh-CN" dirty="0" smtClean="0"/>
              <a:t>features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44" y="1227258"/>
            <a:ext cx="8073512" cy="5001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2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Inference on the latent </a:t>
            </a:r>
            <a:r>
              <a:rPr lang="en-US" altLang="zh-CN" dirty="0" smtClean="0"/>
              <a:t>features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1271722"/>
            <a:ext cx="8515350" cy="4952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83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658" y="1046018"/>
            <a:ext cx="7389315" cy="535882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Inference on the latent </a:t>
            </a:r>
            <a:r>
              <a:rPr lang="en-US" altLang="zh-CN" dirty="0" smtClean="0"/>
              <a:t>features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705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Discussion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It can be roughly treated as an approximation below.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Statistical Learning on Compound-Protein Interactions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9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619" y="2050367"/>
            <a:ext cx="5978235" cy="232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04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Times New Roman"/>
        <a:ea typeface="Times New Roman"/>
        <a:cs typeface=""/>
      </a:majorFont>
      <a:minorFont>
        <a:latin typeface="Times New Roman"/>
        <a:ea typeface="Times New Roma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22489</TotalTime>
  <Words>699</Words>
  <Application>Microsoft Office PowerPoint</Application>
  <PresentationFormat>全屏显示(4:3)</PresentationFormat>
  <Paragraphs>150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宋体</vt:lpstr>
      <vt:lpstr>Arial</vt:lpstr>
      <vt:lpstr>Calibri</vt:lpstr>
      <vt:lpstr>Calibri Light</vt:lpstr>
      <vt:lpstr>Cambria Math</vt:lpstr>
      <vt:lpstr>Times New Roman</vt:lpstr>
      <vt:lpstr>Office 主题</vt:lpstr>
      <vt:lpstr>   Predicting Compound-Protein Interactions    From Statistical Learning Perspective</vt:lpstr>
      <vt:lpstr>Introduction</vt:lpstr>
      <vt:lpstr>How to model CPIs</vt:lpstr>
      <vt:lpstr>Content</vt:lpstr>
      <vt:lpstr>Inference on the latent features</vt:lpstr>
      <vt:lpstr>Inference on the latent features</vt:lpstr>
      <vt:lpstr>Inference on the latent features</vt:lpstr>
      <vt:lpstr>Inference on the latent features</vt:lpstr>
      <vt:lpstr>Discussion</vt:lpstr>
      <vt:lpstr>Quantitative prediction multi-task learning</vt:lpstr>
      <vt:lpstr>Quantitative prediction multi-task learning</vt:lpstr>
      <vt:lpstr>Quantitative prediction multi-task learning</vt:lpstr>
      <vt:lpstr>Quantitative prediction multi-task learning</vt:lpstr>
      <vt:lpstr>Quantitative prediction multi-task learning</vt:lpstr>
      <vt:lpstr>Graph partition based prediction on CPIs</vt:lpstr>
      <vt:lpstr>Graph partition based prediction on CPIs</vt:lpstr>
      <vt:lpstr>Graph partition based prediction on CPIs</vt:lpstr>
      <vt:lpstr>Graph partition based prediction on CPIs</vt:lpstr>
      <vt:lpstr>Application: Predicting RIP3 inhibitors.</vt:lpstr>
      <vt:lpstr>Our Computational Procedure</vt:lpstr>
      <vt:lpstr>Results</vt:lpstr>
      <vt:lpstr>Summary</vt:lpstr>
      <vt:lpstr>Thanks for your listening.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祖松鹏</dc:creator>
  <cp:lastModifiedBy>Songpeng Zu</cp:lastModifiedBy>
  <cp:revision>748</cp:revision>
  <dcterms:created xsi:type="dcterms:W3CDTF">2013-09-27T02:59:14Z</dcterms:created>
  <dcterms:modified xsi:type="dcterms:W3CDTF">2015-08-29T11:30:57Z</dcterms:modified>
</cp:coreProperties>
</file>